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3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831A539-44C8-7846-84C3-5C0A3D49E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9247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20612FCD-B07A-8D48-A61C-B728F5809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9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6AA292-0850-F945-BC6C-565BC949B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9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816FF51-5401-6140-A88E-818F76F3F7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F89F031-34DF-BE49-9A4F-F99AE7417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28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66766C-7D02-0341-94BB-978F3193A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67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1893A18D-7085-414C-A3B0-EBCB9D792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68F4BFA-EB59-6E4C-B510-3F09CB685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36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B9D8D4BE-565B-984D-B88C-CE9D85317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3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E5471-B0C9-0F4E-9ED4-A2068E123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95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110F4569-197D-774F-AFD3-79DFF7A83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8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6703C02F-AB08-BA47-824C-FEEDC8857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133061"/>
            <a:ext cx="3163681" cy="1684004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133059"/>
            <a:ext cx="3163681" cy="1684005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2C9A30-D545-AC4B-A89E-50D5448F1C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584372" y="1133059"/>
            <a:ext cx="3163681" cy="172617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3860" y="5078898"/>
            <a:ext cx="3163681" cy="211399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78898"/>
            <a:ext cx="3163681" cy="2113996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78897"/>
            <a:ext cx="3163681" cy="2104058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23781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10E1490-DAEF-2F4E-9D52-F2A2A186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90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5D36339-1798-C24B-A866-AB1703B3A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7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icon&#10;&#10;Description automatically generated">
            <a:extLst>
              <a:ext uri="{FF2B5EF4-FFF2-40B4-BE49-F238E27FC236}">
                <a16:creationId xmlns:a16="http://schemas.microsoft.com/office/drawing/2014/main" id="{1B225906-51FA-7546-8761-C9C58BB4F6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902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B134F3-38C4-CB4F-A979-2F16B7080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348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D8A4DC3-51E9-DD41-890B-F5CD73B80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4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A477A89-9BC7-9545-BA32-91FCFDD82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11F21-5E08-CA44-BB55-6BF40D2B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 anchor="ctr"/>
          <a:lstStyle>
            <a:lvl1pPr algn="ctr">
              <a:defRPr sz="3200"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6E97-BA3C-124E-BF69-3574A251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 i="0">
                <a:latin typeface="Futura PT Demi" panose="020B0502020204020303" pitchFamily="34" charset="77"/>
              </a:defRPr>
            </a:lvl1pPr>
            <a:lvl2pPr>
              <a:defRPr sz="2800" b="0" i="0">
                <a:latin typeface="Futura PT Book" panose="020B0502020204020303" pitchFamily="34" charset="77"/>
              </a:defRPr>
            </a:lvl2pPr>
            <a:lvl3pPr>
              <a:defRPr sz="2400" b="0" i="0">
                <a:latin typeface="Futura PT Book" panose="020B0502020204020303" pitchFamily="34" charset="77"/>
              </a:defRPr>
            </a:lvl3pPr>
            <a:lvl4pPr>
              <a:defRPr sz="2000" b="0" i="0">
                <a:latin typeface="Futura PT Book" panose="020B0502020204020303" pitchFamily="34" charset="77"/>
              </a:defRPr>
            </a:lvl4pPr>
            <a:lvl5pPr>
              <a:defRPr sz="2000" b="0" i="0">
                <a:latin typeface="Futura PT Book" panose="020B05020202040203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304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FF8AB-CB7C-084D-8D30-8EB181F3B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8D013-EBEF-FE43-886E-D5FB3C51A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046" y="365125"/>
            <a:ext cx="6148754" cy="1325563"/>
          </a:xfrm>
        </p:spPr>
        <p:txBody>
          <a:bodyPr/>
          <a:lstStyle>
            <a:lvl1pPr algn="ctr">
              <a:defRPr b="1" i="0">
                <a:latin typeface="Futura PT Bold" panose="020B05020202040203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A398-56FE-2D4B-9292-E0AE935D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>
            <a:lvl1pPr>
              <a:defRPr b="0" i="0">
                <a:latin typeface="Futura PT Book" panose="020B0502020204020303" pitchFamily="34" charset="77"/>
              </a:defRPr>
            </a:lvl1pPr>
            <a:lvl2pPr>
              <a:defRPr b="0" i="0">
                <a:latin typeface="Futura PT Book" panose="020B0502020204020303" pitchFamily="34" charset="77"/>
              </a:defRPr>
            </a:lvl2pPr>
            <a:lvl3pPr>
              <a:defRPr b="0" i="0">
                <a:latin typeface="Futura PT Book" panose="020B0502020204020303" pitchFamily="34" charset="77"/>
              </a:defRPr>
            </a:lvl3pPr>
            <a:lvl4pPr>
              <a:defRPr b="0" i="0">
                <a:latin typeface="Futura PT Book" panose="020B0502020204020303" pitchFamily="34" charset="77"/>
              </a:defRPr>
            </a:lvl4pPr>
            <a:lvl5pPr>
              <a:defRPr b="0" i="0"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69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B41302F-8F4B-A54A-B152-26C1C5694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945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80955D0A-D53A-9D44-A9E7-1CC0DFFCE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>
                    <a:lumMod val="95000"/>
                  </a:schemeClr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8285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E556FE81-BFE5-F849-B201-95C832109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5238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F4DB0B96-5941-254F-8629-E3A3EE3BD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556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9B305871-2C43-1343-B2F5-48E16ECD6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1959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vector graphics, screenshot&#10;&#10;Description automatically generated">
            <a:extLst>
              <a:ext uri="{FF2B5EF4-FFF2-40B4-BE49-F238E27FC236}">
                <a16:creationId xmlns:a16="http://schemas.microsoft.com/office/drawing/2014/main" id="{0323E2AF-BE1D-9043-B1BE-6DF574552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57D6-ABEF-6B47-A5D6-7387AF5F5C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3615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156D87-A4DB-7044-A5EB-68C7BF907A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39146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4EDC7A-DB70-2F47-AD1C-BED8EA20E3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3263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49C990-29EC-1C42-8E39-8D4CA7C4B8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78902" y="5056599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D85E9D-A311-414A-BF32-812474C2FE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84372" y="5056598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C24EB1-95A5-EC4B-BDFB-990DA423DA0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44007" y="1299613"/>
            <a:ext cx="3163681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utura PT Bold" panose="020B05020202040203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9678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- up of a book&#10;&#10;Description automatically generated with medium confidence">
            <a:extLst>
              <a:ext uri="{FF2B5EF4-FFF2-40B4-BE49-F238E27FC236}">
                <a16:creationId xmlns:a16="http://schemas.microsoft.com/office/drawing/2014/main" id="{5C7BC3A9-E64B-C140-8CEF-A1D33D765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DC344-ABF2-8244-88A4-946EBE32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63D4-91E1-3A4B-B362-17792CBDE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9D99-26DE-3F4C-92E1-775C1F6F7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AB25-881A-D049-A172-0F4473D990FC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C703D-F90F-E846-B702-1F804577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E1B7-834C-5845-886C-94125149B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A5EC-F3D8-A042-A2F8-B3C327F7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5" r:id="rId9"/>
    <p:sldLayoutId id="2147483685" r:id="rId10"/>
    <p:sldLayoutId id="2147483695" r:id="rId11"/>
    <p:sldLayoutId id="2147483667" r:id="rId12"/>
    <p:sldLayoutId id="2147483686" r:id="rId13"/>
    <p:sldLayoutId id="2147483694" r:id="rId14"/>
    <p:sldLayoutId id="2147483668" r:id="rId15"/>
    <p:sldLayoutId id="2147483687" r:id="rId16"/>
    <p:sldLayoutId id="2147483696" r:id="rId17"/>
    <p:sldLayoutId id="2147483669" r:id="rId18"/>
    <p:sldLayoutId id="2147483688" r:id="rId19"/>
    <p:sldLayoutId id="2147483697" r:id="rId20"/>
    <p:sldLayoutId id="2147483670" r:id="rId21"/>
    <p:sldLayoutId id="2147483689" r:id="rId22"/>
    <p:sldLayoutId id="2147483698" r:id="rId23"/>
    <p:sldLayoutId id="2147483671" r:id="rId24"/>
    <p:sldLayoutId id="2147483690" r:id="rId25"/>
    <p:sldLayoutId id="21474836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8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863929-4DFD-154A-A4B2-368F75DC6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019" y="1252546"/>
            <a:ext cx="6172200" cy="4433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PATRONAGE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99E1C"/>
                </a:solidFill>
              </a:rPr>
              <a:t>Patronage: </a:t>
            </a:r>
            <a:r>
              <a:rPr lang="en-US" b="0" dirty="0"/>
              <a:t>is the distribution of net returns to members based on their use of the co-op at the discretion of the board. Patronage is divided into two sections: Cash (Qualified Patronage) and Equity (Non-qualified patronage).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9E990-1D2F-4F4B-AB2B-322084CB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7" y="2497015"/>
            <a:ext cx="2621816" cy="3188677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Futura PT Book" panose="020B0502020204020303" pitchFamily="34" charset="77"/>
              </a:rPr>
              <a:t>WHAT IS A</a:t>
            </a:r>
            <a:r>
              <a:rPr lang="en-US" sz="3600" b="0" dirty="0">
                <a:latin typeface="Futura PT Bold"/>
              </a:rPr>
              <a:t> </a:t>
            </a:r>
            <a:r>
              <a:rPr lang="en-US" sz="5400" b="0" dirty="0">
                <a:latin typeface="Silver South Script Alt" pitchFamily="2" charset="0"/>
              </a:rPr>
              <a:t>co-op?</a:t>
            </a:r>
            <a:endParaRPr lang="en-US" sz="3600" dirty="0">
              <a:latin typeface="Futura PT Bold"/>
            </a:endParaRPr>
          </a:p>
        </p:txBody>
      </p:sp>
    </p:spTree>
    <p:extLst>
      <p:ext uri="{BB962C8B-B14F-4D97-AF65-F5344CB8AC3E}">
        <p14:creationId xmlns:p14="http://schemas.microsoft.com/office/powerpoint/2010/main" val="62585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E7A3-CE73-7247-A0A5-8FAEDD1B3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2506662"/>
            <a:ext cx="873881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99E1C"/>
                </a:solidFill>
              </a:rPr>
              <a:t>Patronage </a:t>
            </a:r>
            <a:r>
              <a:rPr lang="en-US" dirty="0"/>
              <a:t>comes in the forms of cash payment and equity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Cash Payment: </a:t>
            </a:r>
            <a:r>
              <a:rPr lang="en-US" dirty="0"/>
              <a:t>Qualified patronage is a dividend that is allocated as a cash payment and is taxable income for the member-owner </a:t>
            </a:r>
          </a:p>
          <a:p>
            <a:pPr marL="0" indent="0">
              <a:buNone/>
            </a:pPr>
            <a:r>
              <a:rPr lang="en-US" b="1" dirty="0"/>
              <a:t>Equity: </a:t>
            </a:r>
            <a:r>
              <a:rPr lang="en-US" dirty="0"/>
              <a:t>Non-Qualified patronage is a dividend that is allocated as equity and is tax-deferred for the member-owner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1B53BF-DB96-F946-91AF-A966BBA2CE10}"/>
              </a:ext>
            </a:extLst>
          </p:cNvPr>
          <p:cNvSpPr txBox="1">
            <a:spLocks/>
          </p:cNvSpPr>
          <p:nvPr/>
        </p:nvSpPr>
        <p:spPr>
          <a:xfrm>
            <a:off x="5217746" y="529561"/>
            <a:ext cx="6085254" cy="93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2600" b="0" dirty="0">
                <a:latin typeface="Futura PT Book" panose="020B0502020204020303" pitchFamily="34" charset="77"/>
              </a:rPr>
              <a:t>WHAT IS A CO-OP? | PATRONAGE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708AEB-5383-0545-BF30-A386964D8E8F}"/>
              </a:ext>
            </a:extLst>
          </p:cNvPr>
          <p:cNvSpPr txBox="1">
            <a:spLocks/>
          </p:cNvSpPr>
          <p:nvPr/>
        </p:nvSpPr>
        <p:spPr>
          <a:xfrm>
            <a:off x="415636" y="1167740"/>
            <a:ext cx="2079171" cy="47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Futura PT Book" panose="020B0502020204020303" pitchFamily="34" charset="77"/>
              </a:rPr>
              <a:t>REVIEW</a:t>
            </a:r>
          </a:p>
        </p:txBody>
      </p:sp>
      <p:pic>
        <p:nvPicPr>
          <p:cNvPr id="6" name="Picture 5" descr="A picture containing outdoor, building, tower, tall&#10;&#10;Description automatically generated">
            <a:extLst>
              <a:ext uri="{FF2B5EF4-FFF2-40B4-BE49-F238E27FC236}">
                <a16:creationId xmlns:a16="http://schemas.microsoft.com/office/drawing/2014/main" id="{CC831424-EA2C-4047-867D-0A4535335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185" y="2506662"/>
            <a:ext cx="2211039" cy="330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49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64877-D7E6-7845-B90F-CFDF92B2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1876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Patronage Pay out Rate     Volume     Sector Rate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Volume is measured in…</a:t>
            </a:r>
          </a:p>
          <a:p>
            <a:pPr marL="0" indent="0">
              <a:buNone/>
            </a:pPr>
            <a:r>
              <a:rPr lang="en-US" dirty="0"/>
              <a:t>	1. Dollars Spent </a:t>
            </a:r>
          </a:p>
          <a:p>
            <a:pPr marL="0" indent="0">
              <a:buNone/>
            </a:pPr>
            <a:r>
              <a:rPr lang="en-US" dirty="0"/>
              <a:t>	2. Gallons Purchased </a:t>
            </a:r>
          </a:p>
          <a:p>
            <a:pPr marL="0" indent="0">
              <a:buNone/>
            </a:pPr>
            <a:r>
              <a:rPr lang="en-US" dirty="0"/>
              <a:t>	3. Bushels Sold 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Sector </a:t>
            </a:r>
            <a:r>
              <a:rPr lang="en-US"/>
              <a:t>Rate: set </a:t>
            </a:r>
            <a:r>
              <a:rPr lang="en-US" dirty="0"/>
              <a:t>by the cooperative’s board of directors.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B4AAC2-C888-8E46-A421-9EED868E327C}"/>
              </a:ext>
            </a:extLst>
          </p:cNvPr>
          <p:cNvSpPr txBox="1">
            <a:spLocks/>
          </p:cNvSpPr>
          <p:nvPr/>
        </p:nvSpPr>
        <p:spPr>
          <a:xfrm>
            <a:off x="5217746" y="529561"/>
            <a:ext cx="6085254" cy="93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2600" b="0" dirty="0">
                <a:latin typeface="Futura PT Book" panose="020B0502020204020303" pitchFamily="34" charset="77"/>
              </a:rPr>
              <a:t>WHAT IS A CO-OP? | PATRONAGE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0303FB-B0B3-1E44-A92D-781E35D84CC7}"/>
              </a:ext>
            </a:extLst>
          </p:cNvPr>
          <p:cNvSpPr txBox="1">
            <a:spLocks/>
          </p:cNvSpPr>
          <p:nvPr/>
        </p:nvSpPr>
        <p:spPr>
          <a:xfrm>
            <a:off x="415636" y="1167740"/>
            <a:ext cx="2079171" cy="47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Futura PT Book" panose="020B0502020204020303" pitchFamily="34" charset="77"/>
              </a:rPr>
              <a:t>REVIEW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DB36A9EC-0BED-2A4D-A8E7-76DFE8698BDB}"/>
              </a:ext>
            </a:extLst>
          </p:cNvPr>
          <p:cNvSpPr/>
          <p:nvPr/>
        </p:nvSpPr>
        <p:spPr>
          <a:xfrm>
            <a:off x="5697558" y="2637106"/>
            <a:ext cx="228600" cy="228600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6EF00B8B-0A8E-9D41-A6AA-B03083FA362B}"/>
              </a:ext>
            </a:extLst>
          </p:cNvPr>
          <p:cNvSpPr/>
          <p:nvPr/>
        </p:nvSpPr>
        <p:spPr>
          <a:xfrm>
            <a:off x="4239430" y="2637106"/>
            <a:ext cx="228600" cy="2286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34DBBBD2-0A3D-FB4D-A2EA-1397B97A3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025" y="2751406"/>
            <a:ext cx="1772120" cy="27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4DD864-6531-0840-816F-5AA9BDB7608F}"/>
              </a:ext>
            </a:extLst>
          </p:cNvPr>
          <p:cNvSpPr txBox="1">
            <a:spLocks/>
          </p:cNvSpPr>
          <p:nvPr/>
        </p:nvSpPr>
        <p:spPr>
          <a:xfrm>
            <a:off x="5217746" y="529561"/>
            <a:ext cx="6085254" cy="93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2600" b="0" dirty="0">
                <a:latin typeface="Futura PT Book" panose="020B0502020204020303" pitchFamily="34" charset="77"/>
              </a:rPr>
              <a:t>WHAT IS A CO-OP? | PATRONAGE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38A09C-48DC-A649-9DAE-53E259981519}"/>
              </a:ext>
            </a:extLst>
          </p:cNvPr>
          <p:cNvSpPr txBox="1">
            <a:spLocks/>
          </p:cNvSpPr>
          <p:nvPr/>
        </p:nvSpPr>
        <p:spPr>
          <a:xfrm>
            <a:off x="415636" y="1167740"/>
            <a:ext cx="2079171" cy="47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Futura PT Book" panose="020B0502020204020303" pitchFamily="34" charset="77"/>
              </a:rPr>
              <a:t>DISCUSSION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ADAC5B-41CA-9140-AD60-7EC0ACD43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713" y="3709696"/>
            <a:ext cx="10515600" cy="11416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Futura PT Book"/>
              </a:rPr>
              <a:t>How does patronage benefit the cooperative and its members?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05581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T">
      <a:dk1>
        <a:srgbClr val="000000"/>
      </a:dk1>
      <a:lt1>
        <a:srgbClr val="FFFFFF"/>
      </a:lt1>
      <a:dk2>
        <a:srgbClr val="808386"/>
      </a:dk2>
      <a:lt2>
        <a:srgbClr val="EAECF1"/>
      </a:lt2>
      <a:accent1>
        <a:srgbClr val="E98A00"/>
      </a:accent1>
      <a:accent2>
        <a:srgbClr val="ECCF00"/>
      </a:accent2>
      <a:accent3>
        <a:srgbClr val="7F589C"/>
      </a:accent3>
      <a:accent4>
        <a:srgbClr val="8EC423"/>
      </a:accent4>
      <a:accent5>
        <a:srgbClr val="2F8DC4"/>
      </a:accent5>
      <a:accent6>
        <a:srgbClr val="F79646"/>
      </a:accent6>
      <a:hlink>
        <a:srgbClr val="DA212F"/>
      </a:hlink>
      <a:folHlink>
        <a:srgbClr val="4546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170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Futura PT Bold</vt:lpstr>
      <vt:lpstr>Futura PT Book</vt:lpstr>
      <vt:lpstr>Futura PT Demi</vt:lpstr>
      <vt:lpstr>Silver South Script Alt</vt:lpstr>
      <vt:lpstr>Office Theme</vt:lpstr>
      <vt:lpstr>PowerPoint Presentation</vt:lpstr>
      <vt:lpstr>WHAT IS A co-op?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Petersen</dc:creator>
  <cp:lastModifiedBy>Mallory Shoemaker</cp:lastModifiedBy>
  <cp:revision>27</cp:revision>
  <dcterms:created xsi:type="dcterms:W3CDTF">2021-01-28T21:41:39Z</dcterms:created>
  <dcterms:modified xsi:type="dcterms:W3CDTF">2021-07-07T19:37:55Z</dcterms:modified>
</cp:coreProperties>
</file>